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14"/>
  </p:notesMasterIdLst>
  <p:sldIdLst>
    <p:sldId id="256" r:id="rId2"/>
    <p:sldId id="269" r:id="rId3"/>
    <p:sldId id="270" r:id="rId4"/>
    <p:sldId id="271" r:id="rId5"/>
    <p:sldId id="273" r:id="rId6"/>
    <p:sldId id="274" r:id="rId7"/>
    <p:sldId id="275" r:id="rId8"/>
    <p:sldId id="272" r:id="rId9"/>
    <p:sldId id="266" r:id="rId10"/>
    <p:sldId id="267" r:id="rId11"/>
    <p:sldId id="268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429" autoAdjust="0"/>
  </p:normalViewPr>
  <p:slideViewPr>
    <p:cSldViewPr snapToGrid="0">
      <p:cViewPr varScale="1">
        <p:scale>
          <a:sx n="130" d="100"/>
          <a:sy n="130" d="100"/>
        </p:scale>
        <p:origin x="2680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4BB85-935E-4F4C-ABF0-8C9B770EF4F3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E2D77-7E12-4729-9311-AAF9F166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1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34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34CA4FE-143B-44E4-B2F6-6E6EA1551352}" type="datetime1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50031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64DE-7FF9-42E8-B68B-F4005FAECB48}" type="datetime1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4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5660-C8B0-4010-9E13-742B3E87EE1A}" type="datetime1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0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0142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7200900" cy="4167386"/>
          </a:xfrm>
        </p:spPr>
        <p:txBody>
          <a:bodyPr/>
          <a:lstStyle>
            <a:lvl2pPr>
              <a:defRPr i="0"/>
            </a:lvl2pPr>
            <a:lvl4pPr>
              <a:defRPr i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2343A-BC51-48F4-8E0B-492426E5871D}" type="datetime1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17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C3382-FB5D-4AA6-A195-59F684D92B4A}" type="datetime1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90632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AA500-7AC4-4BF6-BFC8-865C1C716466}" type="datetime1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55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BAD7-809E-4010-97E2-6606C1553495}" type="datetime1">
              <a:rPr lang="en-US" smtClean="0"/>
              <a:t>4/22/2019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8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5D35-F620-4607-A842-F3AFFDC56442}" type="datetime1">
              <a:rPr lang="en-US" smtClean="0"/>
              <a:t>4/22/2019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27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C04F-0FE9-48D5-BA5C-E3D215FD942D}" type="datetime1">
              <a:rPr lang="en-US" smtClean="0"/>
              <a:t>4/22/2019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58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56890E-325F-48A6-952A-857EE95AB512}" type="datetime1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84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DB045D-D438-474A-ADF4-FE5BF66333C3}" type="datetime1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289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91A2D432-4A15-4D19-A778-D62620AA7021}" type="datetime1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311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gkbrk/slowloris/blob/master/slowloris.py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ourceforge.net/projects/xampp/files/XAMPP%20Windows/7.3.4/" TargetMode="External"/><Relationship Id="rId2" Type="http://schemas.openxmlformats.org/officeDocument/2006/relationships/hyperlink" Target="https://www.apachefriend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cunetix.com/blog/articles/slow-http-dos-attacks-mitigate-apache-http-server/" TargetMode="External"/><Relationship Id="rId4" Type="http://schemas.openxmlformats.org/officeDocument/2006/relationships/hyperlink" Target="https://github.com/gkbrk/slowlori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Performance of Web applications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Software Performance Engineering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3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 Floods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TCP three-way handshake:</a:t>
            </a:r>
          </a:p>
          <a:p>
            <a:pPr lvl="1"/>
            <a:r>
              <a:rPr lang="en-US" dirty="0" smtClean="0"/>
              <a:t>Client to server: SYN</a:t>
            </a:r>
          </a:p>
          <a:p>
            <a:pPr lvl="1"/>
            <a:r>
              <a:rPr lang="en-US" dirty="0" smtClean="0"/>
              <a:t>Server to client: SYN-ACK</a:t>
            </a:r>
          </a:p>
          <a:p>
            <a:pPr lvl="1"/>
            <a:r>
              <a:rPr lang="en-US" dirty="0" smtClean="0"/>
              <a:t>Client to server: ACK</a:t>
            </a:r>
          </a:p>
          <a:p>
            <a:r>
              <a:rPr lang="en-US" dirty="0" smtClean="0"/>
              <a:t>What if an evil client sends SYN and walks away? </a:t>
            </a:r>
          </a:p>
          <a:p>
            <a:pPr lvl="1"/>
            <a:r>
              <a:rPr lang="en-US" dirty="0" smtClean="0"/>
              <a:t>… what if thousands of computers do this at once?</a:t>
            </a:r>
          </a:p>
          <a:p>
            <a:r>
              <a:rPr lang="en-US" dirty="0" smtClean="0"/>
              <a:t>Memory fills up, processor fills up, server locks up</a:t>
            </a:r>
          </a:p>
          <a:p>
            <a:r>
              <a:rPr lang="en-US" dirty="0" smtClean="0"/>
              <a:t>Countermeasures</a:t>
            </a:r>
          </a:p>
          <a:p>
            <a:pPr lvl="1"/>
            <a:r>
              <a:rPr lang="en-US" dirty="0" smtClean="0"/>
              <a:t>Shrinking default timeouts</a:t>
            </a:r>
          </a:p>
          <a:p>
            <a:pPr lvl="1"/>
            <a:r>
              <a:rPr lang="en-US" dirty="0" smtClean="0"/>
              <a:t>Looking for floods of traffic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37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Slowloris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Basic idea: start a connection with the web server, then never finish it</a:t>
            </a:r>
          </a:p>
          <a:p>
            <a:pPr lvl="1"/>
            <a:r>
              <a:rPr lang="en-US" dirty="0" smtClean="0"/>
              <a:t>Keep sending headers every few seconds to keep the connection alive</a:t>
            </a:r>
          </a:p>
          <a:p>
            <a:pPr lvl="1"/>
            <a:r>
              <a:rPr lang="en-US" dirty="0" smtClean="0"/>
              <a:t>Once server closes the connection, start a new one</a:t>
            </a:r>
          </a:p>
          <a:p>
            <a:pPr lvl="1"/>
            <a:r>
              <a:rPr lang="en-US" dirty="0" smtClean="0"/>
              <a:t>If the server uses threads, you can overwhelm its thread pool</a:t>
            </a:r>
          </a:p>
          <a:p>
            <a:r>
              <a:rPr lang="en-US" dirty="0" smtClean="0"/>
              <a:t>Low bandwidth</a:t>
            </a:r>
          </a:p>
          <a:p>
            <a:pPr lvl="1"/>
            <a:r>
              <a:rPr lang="en-US" dirty="0" smtClean="0"/>
              <a:t>Only one Python script from one machine making periodic requests will lock up the server</a:t>
            </a:r>
          </a:p>
          <a:p>
            <a:pPr lvl="1"/>
            <a:r>
              <a:rPr lang="en-US" dirty="0" smtClean="0"/>
              <a:t>A non-</a:t>
            </a:r>
            <a:r>
              <a:rPr lang="en-US" dirty="0" err="1" smtClean="0"/>
              <a:t>ddos</a:t>
            </a:r>
            <a:r>
              <a:rPr lang="en-US" dirty="0" smtClean="0"/>
              <a:t> </a:t>
            </a:r>
            <a:r>
              <a:rPr lang="en-US" dirty="0" err="1" smtClean="0"/>
              <a:t>DoS</a:t>
            </a:r>
            <a:endParaRPr lang="en-US" dirty="0" smtClean="0"/>
          </a:p>
          <a:p>
            <a:r>
              <a:rPr lang="en-US" dirty="0" smtClean="0"/>
              <a:t>Easy to fix with proper configuration, but </a:t>
            </a:r>
          </a:p>
          <a:p>
            <a:r>
              <a:rPr lang="en-US" dirty="0" smtClean="0"/>
              <a:t>See code: </a:t>
            </a:r>
            <a:r>
              <a:rPr lang="en-US" dirty="0">
                <a:hlinkClick r:id="rId2"/>
              </a:rPr>
              <a:t>https://github.com/gkbrk/slowloris/blob/master/slowloris.py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67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</a:t>
            </a:r>
            <a:r>
              <a:rPr lang="en-US" dirty="0" err="1" smtClean="0"/>
              <a:t>DoS</a:t>
            </a:r>
            <a:r>
              <a:rPr lang="en-US" dirty="0" smtClean="0"/>
              <a:t>: </a:t>
            </a:r>
            <a:r>
              <a:rPr lang="en-US" dirty="0" err="1" smtClean="0"/>
              <a:t>Slowloris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Download a portable version of XAMPP. </a:t>
            </a:r>
            <a:r>
              <a:rPr lang="en-US" dirty="0">
                <a:hlinkClick r:id="rId2"/>
              </a:rPr>
              <a:t>https://www.apachefriends.org/</a:t>
            </a:r>
            <a:endParaRPr lang="en-US" dirty="0" smtClean="0"/>
          </a:p>
          <a:p>
            <a:pPr lvl="1"/>
            <a:r>
              <a:rPr lang="en-US" dirty="0" smtClean="0"/>
              <a:t>Get the “zip” version” so you don’t have to install it</a:t>
            </a:r>
            <a:br>
              <a:rPr lang="en-US" dirty="0" smtClean="0"/>
            </a:br>
            <a:r>
              <a:rPr lang="en-US" dirty="0">
                <a:hlinkClick r:id="rId3"/>
              </a:rPr>
              <a:t>https://sourceforge.net/projects/xampp/files/XAMPP%20Windows/7.3.4/</a:t>
            </a:r>
            <a:endParaRPr lang="en-US" dirty="0" smtClean="0"/>
          </a:p>
          <a:p>
            <a:pPr lvl="1"/>
            <a:r>
              <a:rPr lang="en-US" dirty="0" smtClean="0"/>
              <a:t>Unzip it and run setup-xampp.bat </a:t>
            </a:r>
          </a:p>
          <a:p>
            <a:pPr lvl="1"/>
            <a:r>
              <a:rPr lang="en-US" dirty="0" smtClean="0"/>
              <a:t>(Should be no need to run as admin)</a:t>
            </a:r>
          </a:p>
          <a:p>
            <a:r>
              <a:rPr lang="en-US" dirty="0" smtClean="0"/>
              <a:t>Get a </a:t>
            </a:r>
            <a:r>
              <a:rPr lang="en-US" dirty="0" err="1" smtClean="0"/>
              <a:t>slowloris</a:t>
            </a:r>
            <a:r>
              <a:rPr lang="en-US" dirty="0" smtClean="0"/>
              <a:t> exploit: </a:t>
            </a:r>
            <a:r>
              <a:rPr lang="en-US" dirty="0">
                <a:hlinkClick r:id="rId4"/>
              </a:rPr>
              <a:t>https://github.com/gkbrk/slowloris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You can install via pip, or just copy-paste the Python script</a:t>
            </a:r>
          </a:p>
          <a:p>
            <a:r>
              <a:rPr lang="en-US" dirty="0" smtClean="0"/>
              <a:t>Now research </a:t>
            </a:r>
            <a:r>
              <a:rPr lang="en-US" i="1" dirty="0" smtClean="0"/>
              <a:t>and attempt </a:t>
            </a:r>
            <a:r>
              <a:rPr lang="en-US" dirty="0" smtClean="0"/>
              <a:t>the following fixes to </a:t>
            </a:r>
            <a:r>
              <a:rPr lang="en-US" dirty="0" err="1" smtClean="0"/>
              <a:t>slowloris</a:t>
            </a:r>
            <a:endParaRPr lang="en-US" dirty="0" smtClean="0"/>
          </a:p>
          <a:p>
            <a:pPr lvl="1"/>
            <a:r>
              <a:rPr lang="en-US" dirty="0" smtClean="0"/>
              <a:t>Using </a:t>
            </a:r>
            <a:r>
              <a:rPr lang="en-US" dirty="0" err="1" smtClean="0"/>
              <a:t>mod_reqtimeout</a:t>
            </a:r>
            <a:r>
              <a:rPr lang="en-US" dirty="0" smtClean="0"/>
              <a:t>: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www.acunetix.com/blog/articles/slow-http-dos-attacks-mitigate-apache-http-server/</a:t>
            </a:r>
            <a:endParaRPr lang="en-US" dirty="0" smtClean="0"/>
          </a:p>
          <a:p>
            <a:pPr lvl="1"/>
            <a:r>
              <a:rPr lang="en-US" dirty="0" smtClean="0"/>
              <a:t>Using another technique from your research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3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Interview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7200900" cy="457365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What happens when I click on a link in a browser?</a:t>
            </a:r>
          </a:p>
          <a:p>
            <a:r>
              <a:rPr lang="en-US" dirty="0" smtClean="0"/>
              <a:t>Browser formulates an HTTP Request:</a:t>
            </a:r>
          </a:p>
          <a:p>
            <a:pPr marL="530352" lvl="1" indent="0">
              <a:buNone/>
            </a:pPr>
            <a:r>
              <a:rPr lang="en-US" sz="1200" dirty="0">
                <a:latin typeface="Consolas" panose="020B0609020204030204" pitchFamily="49" charset="0"/>
              </a:rPr>
              <a:t>GET /hello.htm HTTP/1.1</a:t>
            </a:r>
          </a:p>
          <a:p>
            <a:pPr marL="530352" lvl="1" indent="0">
              <a:buNone/>
            </a:pPr>
            <a:r>
              <a:rPr lang="en-US" sz="1200" dirty="0">
                <a:latin typeface="Consolas" panose="020B0609020204030204" pitchFamily="49" charset="0"/>
              </a:rPr>
              <a:t>User-Agent: Mozilla/4.0 (compatible; MSIE5.01; Windows NT)</a:t>
            </a:r>
          </a:p>
          <a:p>
            <a:pPr marL="530352" lvl="1" indent="0">
              <a:buNone/>
            </a:pPr>
            <a:r>
              <a:rPr lang="en-US" sz="1200" dirty="0">
                <a:latin typeface="Consolas" panose="020B0609020204030204" pitchFamily="49" charset="0"/>
              </a:rPr>
              <a:t>Host: www.rit.edu</a:t>
            </a:r>
          </a:p>
          <a:p>
            <a:pPr marL="530352" lvl="1" indent="0">
              <a:buNone/>
            </a:pPr>
            <a:r>
              <a:rPr lang="en-US" sz="1200" dirty="0">
                <a:latin typeface="Consolas" panose="020B0609020204030204" pitchFamily="49" charset="0"/>
              </a:rPr>
              <a:t>Accept-Language: </a:t>
            </a:r>
            <a:r>
              <a:rPr lang="en-US" sz="1200" dirty="0" err="1">
                <a:latin typeface="Consolas" panose="020B0609020204030204" pitchFamily="49" charset="0"/>
              </a:rPr>
              <a:t>en</a:t>
            </a:r>
            <a:r>
              <a:rPr lang="en-US" sz="1200" dirty="0">
                <a:latin typeface="Consolas" panose="020B0609020204030204" pitchFamily="49" charset="0"/>
              </a:rPr>
              <a:t>-us</a:t>
            </a:r>
          </a:p>
          <a:p>
            <a:pPr marL="530352" lvl="1" indent="0">
              <a:buNone/>
            </a:pPr>
            <a:r>
              <a:rPr lang="en-US" sz="1200" dirty="0">
                <a:latin typeface="Consolas" panose="020B0609020204030204" pitchFamily="49" charset="0"/>
              </a:rPr>
              <a:t>Accept-Encoding: </a:t>
            </a:r>
            <a:r>
              <a:rPr lang="en-US" sz="1200" dirty="0" err="1">
                <a:latin typeface="Consolas" panose="020B0609020204030204" pitchFamily="49" charset="0"/>
              </a:rPr>
              <a:t>gzip</a:t>
            </a:r>
            <a:r>
              <a:rPr lang="en-US" sz="1200" dirty="0">
                <a:latin typeface="Consolas" panose="020B0609020204030204" pitchFamily="49" charset="0"/>
              </a:rPr>
              <a:t>, deflate</a:t>
            </a:r>
          </a:p>
          <a:p>
            <a:pPr marL="530352" lvl="1" indent="0">
              <a:buNone/>
            </a:pPr>
            <a:r>
              <a:rPr lang="en-US" sz="1200" dirty="0">
                <a:latin typeface="Consolas" panose="020B0609020204030204" pitchFamily="49" charset="0"/>
              </a:rPr>
              <a:t>Connection: </a:t>
            </a:r>
            <a:r>
              <a:rPr lang="en-US" sz="1200" dirty="0" smtClean="0">
                <a:latin typeface="Consolas" panose="020B0609020204030204" pitchFamily="49" charset="0"/>
              </a:rPr>
              <a:t>Keep-Alive</a:t>
            </a:r>
          </a:p>
          <a:p>
            <a:r>
              <a:rPr lang="en-US" dirty="0" smtClean="0"/>
              <a:t>Browser packs up the HTTP Request and determines where to send it</a:t>
            </a:r>
          </a:p>
          <a:p>
            <a:pPr lvl="1"/>
            <a:r>
              <a:rPr lang="en-US" dirty="0" smtClean="0"/>
              <a:t>First looks up the host name via DNS to get the IP address</a:t>
            </a:r>
          </a:p>
          <a:p>
            <a:pPr lvl="1"/>
            <a:r>
              <a:rPr lang="en-US" dirty="0" smtClean="0"/>
              <a:t>Breaks the HTTP </a:t>
            </a:r>
            <a:r>
              <a:rPr lang="en-US" dirty="0" err="1" smtClean="0"/>
              <a:t>Req</a:t>
            </a:r>
            <a:r>
              <a:rPr lang="en-US" dirty="0" smtClean="0"/>
              <a:t> string into packets</a:t>
            </a:r>
          </a:p>
          <a:p>
            <a:r>
              <a:rPr lang="en-US" dirty="0" smtClean="0"/>
              <a:t>Browser sends packets over the TCP protocol to the host</a:t>
            </a:r>
          </a:p>
          <a:p>
            <a:r>
              <a:rPr lang="en-US" dirty="0"/>
              <a:t>The host computer has a program called a Web Server </a:t>
            </a:r>
            <a:r>
              <a:rPr lang="en-US" dirty="0" smtClean="0"/>
              <a:t>running constantly that’s </a:t>
            </a:r>
            <a:r>
              <a:rPr lang="en-US" dirty="0"/>
              <a:t>listening for </a:t>
            </a:r>
            <a:r>
              <a:rPr lang="en-US" dirty="0" smtClean="0"/>
              <a:t>packets</a:t>
            </a:r>
          </a:p>
          <a:p>
            <a:pPr lvl="1"/>
            <a:r>
              <a:rPr lang="en-US" dirty="0" smtClean="0"/>
              <a:t>e.g. Apache HTTPD, </a:t>
            </a:r>
            <a:r>
              <a:rPr lang="en-US" dirty="0" err="1" smtClean="0"/>
              <a:t>nginx</a:t>
            </a:r>
            <a:endParaRPr lang="en-US" dirty="0" smtClean="0"/>
          </a:p>
          <a:p>
            <a:pPr lvl="1"/>
            <a:r>
              <a:rPr lang="en-US" dirty="0" smtClean="0"/>
              <a:t>Listens on various </a:t>
            </a:r>
            <a:r>
              <a:rPr lang="en-US" dirty="0"/>
              <a:t>ports, usually 80 and 443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26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Interview Question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1700014"/>
            <a:ext cx="7464951" cy="501862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Server receives the packets</a:t>
            </a:r>
          </a:p>
          <a:p>
            <a:pPr lvl="1"/>
            <a:r>
              <a:rPr lang="en-US" dirty="0" smtClean="0"/>
              <a:t>Only once the all packets are received </a:t>
            </a:r>
            <a:br>
              <a:rPr lang="en-US" dirty="0" smtClean="0"/>
            </a:br>
            <a:r>
              <a:rPr lang="en-US" dirty="0" smtClean="0"/>
              <a:t>(TCP is lossless after all)</a:t>
            </a:r>
          </a:p>
          <a:p>
            <a:pPr lvl="1"/>
            <a:r>
              <a:rPr lang="en-US" dirty="0" smtClean="0"/>
              <a:t> HTTP request string is re-assembled, and parsed</a:t>
            </a:r>
          </a:p>
          <a:p>
            <a:r>
              <a:rPr lang="en-US" dirty="0" smtClean="0"/>
              <a:t>Server will route the request and send back a response</a:t>
            </a:r>
          </a:p>
          <a:p>
            <a:pPr lvl="1"/>
            <a:r>
              <a:rPr lang="en-US" dirty="0" smtClean="0"/>
              <a:t>Routes to static </a:t>
            </a:r>
            <a:r>
              <a:rPr lang="en-US" dirty="0"/>
              <a:t>files or to a dynamic web application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HTTP Response will have headers, a body of typically HTML</a:t>
            </a:r>
          </a:p>
          <a:p>
            <a:r>
              <a:rPr lang="en-US" dirty="0" smtClean="0"/>
              <a:t>Browser receives the HTTP Response, and then parses it</a:t>
            </a:r>
          </a:p>
          <a:p>
            <a:pPr lvl="1"/>
            <a:r>
              <a:rPr lang="en-US" dirty="0" smtClean="0"/>
              <a:t>As it parses, it finds more HTTP requests to make! </a:t>
            </a:r>
            <a:br>
              <a:rPr lang="en-US" dirty="0" smtClean="0"/>
            </a:br>
            <a:r>
              <a:rPr lang="en-US" sz="1700" dirty="0" smtClean="0"/>
              <a:t>e.g. CSS, JS, images, fonts, </a:t>
            </a:r>
            <a:r>
              <a:rPr lang="en-US" sz="1700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Makes those requests while painting what it has thus far</a:t>
            </a:r>
          </a:p>
          <a:p>
            <a:pPr lvl="1"/>
            <a:r>
              <a:rPr lang="en-US" dirty="0" smtClean="0"/>
              <a:t>Executes any JS as directed</a:t>
            </a:r>
          </a:p>
          <a:p>
            <a:r>
              <a:rPr lang="en-US" dirty="0" smtClean="0"/>
              <a:t>Server receives requests for those assets and sends them back</a:t>
            </a:r>
          </a:p>
          <a:p>
            <a:pPr lvl="1"/>
            <a:r>
              <a:rPr lang="en-US" dirty="0" smtClean="0"/>
              <a:t>HTTP is “stateless”, meaning the second set of HTTP requests are not “aware” that they were part of the original request</a:t>
            </a:r>
          </a:p>
          <a:p>
            <a:pPr lvl="1"/>
            <a:r>
              <a:rPr lang="en-US" dirty="0" smtClean="0"/>
              <a:t>It’s up to the application to maintain state (e.g. logins)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83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the Web is Optimized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Reducing space</a:t>
            </a:r>
          </a:p>
          <a:p>
            <a:r>
              <a:rPr lang="en-US" dirty="0" smtClean="0"/>
              <a:t>Reducing requests: Caching</a:t>
            </a:r>
          </a:p>
          <a:p>
            <a:r>
              <a:rPr lang="en-US" dirty="0" smtClean="0"/>
              <a:t>Reducing </a:t>
            </a:r>
            <a:r>
              <a:rPr lang="en-US" dirty="0"/>
              <a:t>requests: </a:t>
            </a:r>
            <a:r>
              <a:rPr lang="en-US" dirty="0" smtClean="0"/>
              <a:t>Avoiding page refreshes</a:t>
            </a:r>
          </a:p>
          <a:p>
            <a:r>
              <a:rPr lang="en-US" dirty="0" smtClean="0"/>
              <a:t>HTTP/2</a:t>
            </a:r>
          </a:p>
          <a:p>
            <a:r>
              <a:rPr lang="en-US" dirty="0" smtClean="0"/>
              <a:t>(many more but that’s enough for today)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3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</a:t>
            </a:r>
            <a:r>
              <a:rPr lang="en-US" dirty="0" err="1" smtClean="0"/>
              <a:t>minification</a:t>
            </a:r>
            <a:r>
              <a:rPr lang="en-US" dirty="0" smtClean="0"/>
              <a:t> and asset packing</a:t>
            </a:r>
          </a:p>
          <a:p>
            <a:pPr lvl="1"/>
            <a:r>
              <a:rPr lang="en-US" dirty="0" smtClean="0"/>
              <a:t>e.g. </a:t>
            </a:r>
            <a:r>
              <a:rPr lang="en-US" dirty="0" err="1" smtClean="0"/>
              <a:t>WebPack</a:t>
            </a:r>
            <a:r>
              <a:rPr lang="en-US" dirty="0" smtClean="0"/>
              <a:t>, Grunt/Gulp, </a:t>
            </a:r>
            <a:r>
              <a:rPr lang="en-US" dirty="0" err="1" smtClean="0"/>
              <a:t>Uglifier</a:t>
            </a:r>
            <a:r>
              <a:rPr lang="en-US" dirty="0" smtClean="0"/>
              <a:t>, many others</a:t>
            </a:r>
          </a:p>
          <a:p>
            <a:pPr lvl="1"/>
            <a:r>
              <a:rPr lang="en-US" dirty="0" smtClean="0"/>
              <a:t>Converts human-readable code into compressed code</a:t>
            </a:r>
          </a:p>
          <a:p>
            <a:r>
              <a:rPr lang="en-US" dirty="0" smtClean="0"/>
              <a:t>HTTP request/response compression via </a:t>
            </a:r>
            <a:r>
              <a:rPr lang="en-US" dirty="0" err="1" smtClean="0"/>
              <a:t>gzip</a:t>
            </a:r>
            <a:r>
              <a:rPr lang="en-US" dirty="0" smtClean="0"/>
              <a:t> is typical</a:t>
            </a:r>
            <a:endParaRPr lang="en-US" dirty="0"/>
          </a:p>
          <a:p>
            <a:r>
              <a:rPr lang="en-US" dirty="0" smtClean="0"/>
              <a:t>Image compression</a:t>
            </a:r>
          </a:p>
          <a:p>
            <a:pPr lvl="1"/>
            <a:r>
              <a:rPr lang="en-US" dirty="0" smtClean="0"/>
              <a:t>Usage of SVG vs. PNG vs. JPG</a:t>
            </a:r>
          </a:p>
          <a:p>
            <a:pPr lvl="2"/>
            <a:r>
              <a:rPr lang="en-US" dirty="0" smtClean="0"/>
              <a:t>SVG can be smaller, but is a logical series of instructions – so it </a:t>
            </a:r>
            <a:r>
              <a:rPr lang="en-US" i="1" dirty="0" smtClean="0"/>
              <a:t>could</a:t>
            </a:r>
            <a:r>
              <a:rPr lang="en-US" dirty="0" smtClean="0"/>
              <a:t> be slow, </a:t>
            </a:r>
            <a:r>
              <a:rPr lang="en-US" i="1" dirty="0" smtClean="0"/>
              <a:t>could</a:t>
            </a:r>
            <a:r>
              <a:rPr lang="en-US" dirty="0" smtClean="0"/>
              <a:t> be fast</a:t>
            </a:r>
          </a:p>
          <a:p>
            <a:pPr lvl="2"/>
            <a:r>
              <a:rPr lang="en-US" dirty="0" smtClean="0"/>
              <a:t>PNG is lossless raster, but potentially large</a:t>
            </a:r>
          </a:p>
          <a:p>
            <a:pPr lvl="2"/>
            <a:r>
              <a:rPr lang="en-US" dirty="0" smtClean="0"/>
              <a:t>JPG is </a:t>
            </a:r>
            <a:r>
              <a:rPr lang="en-US" dirty="0" err="1" smtClean="0"/>
              <a:t>lossy</a:t>
            </a:r>
            <a:r>
              <a:rPr lang="en-US" dirty="0"/>
              <a:t> </a:t>
            </a:r>
            <a:r>
              <a:rPr lang="en-US" dirty="0" smtClean="0"/>
              <a:t>raster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Caching to Reduce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Cache all assets. If you got the CSS file before, why request it again? Work from the cached version</a:t>
            </a:r>
          </a:p>
          <a:p>
            <a:r>
              <a:rPr lang="en-US" dirty="0" smtClean="0"/>
              <a:t>Caching can be done at the browser, server, or Content Delivery Network level.</a:t>
            </a:r>
          </a:p>
          <a:p>
            <a:r>
              <a:rPr lang="en-US" dirty="0" smtClean="0"/>
              <a:t>HTTP headers can define periods of time for caching</a:t>
            </a:r>
          </a:p>
          <a:p>
            <a:r>
              <a:rPr lang="en-US" dirty="0" smtClean="0"/>
              <a:t>Fingerprinting</a:t>
            </a:r>
            <a:endParaRPr lang="en-US" dirty="0"/>
          </a:p>
          <a:p>
            <a:pPr lvl="1"/>
            <a:r>
              <a:rPr lang="en-US" dirty="0"/>
              <a:t>“Busting the cache” is a problem. Browsers often hold onto cached assets EVEN on a “clean refresh</a:t>
            </a:r>
            <a:r>
              <a:rPr lang="en-US" dirty="0" smtClean="0"/>
              <a:t>”</a:t>
            </a:r>
            <a:endParaRPr lang="en-US" dirty="0"/>
          </a:p>
          <a:p>
            <a:pPr lvl="1"/>
            <a:r>
              <a:rPr lang="en-US" dirty="0"/>
              <a:t>CDNs don’t know when to update a file either</a:t>
            </a:r>
          </a:p>
          <a:p>
            <a:pPr lvl="1"/>
            <a:r>
              <a:rPr lang="en-US" dirty="0"/>
              <a:t>Instead, the name of a file has its SHA-256 signature appended to the name</a:t>
            </a:r>
          </a:p>
          <a:p>
            <a:pPr lvl="1"/>
            <a:r>
              <a:rPr lang="en-US" dirty="0"/>
              <a:t>That way if the content changes, the filename changes!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51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Request Reductions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asynchronous features</a:t>
            </a:r>
          </a:p>
          <a:p>
            <a:pPr lvl="1"/>
            <a:r>
              <a:rPr lang="en-US" dirty="0" smtClean="0"/>
              <a:t>AJAX requests: using </a:t>
            </a:r>
            <a:r>
              <a:rPr lang="en-US" dirty="0" err="1" smtClean="0"/>
              <a:t>XmlHttpRequest</a:t>
            </a:r>
            <a:endParaRPr lang="en-US" dirty="0" smtClean="0"/>
          </a:p>
          <a:p>
            <a:pPr lvl="1"/>
            <a:r>
              <a:rPr lang="en-US" dirty="0" err="1" smtClean="0"/>
              <a:t>WebSockets</a:t>
            </a:r>
            <a:r>
              <a:rPr lang="en-US" dirty="0" smtClean="0"/>
              <a:t>: bidirectional, real-time access to a server</a:t>
            </a:r>
          </a:p>
          <a:p>
            <a:pPr lvl="1"/>
            <a:endParaRPr lang="en-US" dirty="0"/>
          </a:p>
          <a:p>
            <a:r>
              <a:rPr lang="en-US" dirty="0"/>
              <a:t>Single Page Applications</a:t>
            </a:r>
          </a:p>
          <a:p>
            <a:pPr lvl="1"/>
            <a:r>
              <a:rPr lang="en-US" dirty="0"/>
              <a:t>Don’t </a:t>
            </a:r>
            <a:r>
              <a:rPr lang="en-US" dirty="0" smtClean="0"/>
              <a:t>treat </a:t>
            </a:r>
            <a:r>
              <a:rPr lang="en-US" dirty="0"/>
              <a:t>a website like a series of “pages”</a:t>
            </a:r>
          </a:p>
          <a:p>
            <a:pPr lvl="1"/>
            <a:r>
              <a:rPr lang="en-US" dirty="0"/>
              <a:t>Treat it like a desktop application</a:t>
            </a:r>
          </a:p>
          <a:p>
            <a:pPr lvl="1"/>
            <a:r>
              <a:rPr lang="en-US" dirty="0"/>
              <a:t>Highly interactive </a:t>
            </a:r>
            <a:r>
              <a:rPr lang="en-US" dirty="0" smtClean="0"/>
              <a:t>sites that progressively change without user interruption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96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HTTP/2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1700014"/>
            <a:ext cx="7714333" cy="469100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world has been using HTTP 1.1 for a long time, and HTTP/2 has been (slowly) rolling out</a:t>
            </a:r>
          </a:p>
          <a:p>
            <a:r>
              <a:rPr lang="en-US" dirty="0" smtClean="0"/>
              <a:t>Binary format instead of textual format</a:t>
            </a:r>
          </a:p>
          <a:p>
            <a:pPr lvl="1"/>
            <a:r>
              <a:rPr lang="en-US" dirty="0" smtClean="0"/>
              <a:t>More compact storage</a:t>
            </a:r>
          </a:p>
          <a:p>
            <a:pPr lvl="1"/>
            <a:r>
              <a:rPr lang="en-US" dirty="0" smtClean="0"/>
              <a:t>Fewer packets to go over TCP</a:t>
            </a:r>
          </a:p>
          <a:p>
            <a:r>
              <a:rPr lang="en-US" dirty="0" smtClean="0"/>
              <a:t>Response Multiplexing</a:t>
            </a:r>
          </a:p>
          <a:p>
            <a:pPr lvl="1"/>
            <a:r>
              <a:rPr lang="en-US" dirty="0" smtClean="0"/>
              <a:t>One request can lead to many responses over a constant stream</a:t>
            </a:r>
          </a:p>
          <a:p>
            <a:pPr lvl="1"/>
            <a:r>
              <a:rPr lang="en-US" dirty="0" smtClean="0"/>
              <a:t>No need to concatenate all resources into a single bundle</a:t>
            </a:r>
          </a:p>
          <a:p>
            <a:r>
              <a:rPr lang="en-US" dirty="0" smtClean="0"/>
              <a:t>Server pushes</a:t>
            </a:r>
          </a:p>
          <a:p>
            <a:pPr lvl="1"/>
            <a:r>
              <a:rPr lang="en-US" dirty="0" smtClean="0"/>
              <a:t>HTTP/2 enables embedding resources into a single push without doing it yourself</a:t>
            </a:r>
          </a:p>
          <a:p>
            <a:r>
              <a:rPr lang="en-US" dirty="0" smtClean="0"/>
              <a:t>Early Hints</a:t>
            </a:r>
          </a:p>
          <a:p>
            <a:pPr lvl="1"/>
            <a:r>
              <a:rPr lang="en-US" dirty="0" smtClean="0"/>
              <a:t>Instead of waiting for the browser to parse the big response, the server can send back a quick, small “hint” that new resources need to be downloaded.</a:t>
            </a:r>
          </a:p>
          <a:p>
            <a:pPr lvl="1"/>
            <a:r>
              <a:rPr lang="en-US" dirty="0" smtClean="0"/>
              <a:t>Good for third-party integrations (e.g. ads)</a:t>
            </a:r>
          </a:p>
          <a:p>
            <a:r>
              <a:rPr lang="en-US" dirty="0" smtClean="0"/>
              <a:t>Domain </a:t>
            </a:r>
            <a:r>
              <a:rPr lang="en-US" dirty="0" err="1" smtClean="0"/>
              <a:t>sharding</a:t>
            </a:r>
            <a:endParaRPr lang="en-US" dirty="0" smtClean="0"/>
          </a:p>
          <a:p>
            <a:pPr lvl="1"/>
            <a:r>
              <a:rPr lang="en-US" dirty="0" smtClean="0"/>
              <a:t>Allow for putting resources on separate servers under the same host</a:t>
            </a:r>
          </a:p>
          <a:p>
            <a:pPr lvl="1"/>
            <a:r>
              <a:rPr lang="en-US" dirty="0" smtClean="0"/>
              <a:t>In HTTP 1.1, you’d put your resources on different subdomains </a:t>
            </a:r>
            <a:br>
              <a:rPr lang="en-US" dirty="0" smtClean="0"/>
            </a:br>
            <a:r>
              <a:rPr lang="en-US" dirty="0" smtClean="0"/>
              <a:t>e.g. “assets.company.com” or “images.company.com”.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78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Denial of Service &amp;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7200900" cy="452964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denial of service vulnerability is </a:t>
            </a:r>
            <a:r>
              <a:rPr lang="en-US" i="1" dirty="0" smtClean="0"/>
              <a:t>any</a:t>
            </a:r>
            <a:r>
              <a:rPr lang="en-US" dirty="0" smtClean="0"/>
              <a:t> reproducible performance degradation that compromises the availability of the system</a:t>
            </a:r>
          </a:p>
          <a:p>
            <a:pPr marL="530352" lvl="1" indent="0">
              <a:buNone/>
            </a:pPr>
            <a:r>
              <a:rPr lang="en-US" dirty="0" smtClean="0"/>
              <a:t> </a:t>
            </a:r>
            <a:r>
              <a:rPr lang="en-US" sz="1700" dirty="0" smtClean="0"/>
              <a:t>e.g. resource exhaustion, deadlocks, infinite loops</a:t>
            </a:r>
          </a:p>
          <a:p>
            <a:r>
              <a:rPr lang="en-US" dirty="0" err="1" smtClean="0"/>
              <a:t>DoS</a:t>
            </a:r>
            <a:r>
              <a:rPr lang="en-US" dirty="0" smtClean="0"/>
              <a:t> attacks for the web</a:t>
            </a:r>
          </a:p>
          <a:p>
            <a:pPr lvl="1"/>
            <a:r>
              <a:rPr lang="en-US" dirty="0" smtClean="0"/>
              <a:t>Overwhelm TCP networking protocols </a:t>
            </a:r>
            <a:br>
              <a:rPr lang="en-US" dirty="0" smtClean="0"/>
            </a:br>
            <a:r>
              <a:rPr lang="en-US" sz="1700" dirty="0" smtClean="0"/>
              <a:t>e.g. SYN-flood</a:t>
            </a:r>
            <a:endParaRPr lang="en-US" dirty="0" smtClean="0"/>
          </a:p>
          <a:p>
            <a:pPr lvl="1"/>
            <a:r>
              <a:rPr lang="en-US" dirty="0"/>
              <a:t>Overwhelm </a:t>
            </a:r>
            <a:r>
              <a:rPr lang="en-US" dirty="0" smtClean="0"/>
              <a:t>HTTP networking protocols </a:t>
            </a:r>
            <a:br>
              <a:rPr lang="en-US" dirty="0" smtClean="0"/>
            </a:br>
            <a:r>
              <a:rPr lang="en-US" sz="1700" dirty="0" smtClean="0"/>
              <a:t>e.g. </a:t>
            </a:r>
            <a:r>
              <a:rPr lang="en-US" sz="1700" dirty="0" err="1" smtClean="0"/>
              <a:t>Slowloris</a:t>
            </a:r>
            <a:endParaRPr lang="en-US" dirty="0" smtClean="0"/>
          </a:p>
          <a:p>
            <a:pPr lvl="1"/>
            <a:r>
              <a:rPr lang="en-US" dirty="0" smtClean="0"/>
              <a:t>Overwhelm RAM and HDD </a:t>
            </a:r>
            <a:br>
              <a:rPr lang="en-US" dirty="0" smtClean="0"/>
            </a:br>
            <a:r>
              <a:rPr lang="en-US" sz="1700" dirty="0" smtClean="0"/>
              <a:t>e.g. Compression Bombs – see SWEN-331</a:t>
            </a:r>
          </a:p>
          <a:p>
            <a:pPr lvl="1"/>
            <a:r>
              <a:rPr lang="en-US" dirty="0" smtClean="0"/>
              <a:t>Overwhelm DBMS </a:t>
            </a:r>
            <a:br>
              <a:rPr lang="en-US" dirty="0" smtClean="0"/>
            </a:br>
            <a:r>
              <a:rPr lang="en-US" sz="1700" dirty="0" smtClean="0"/>
              <a:t>e.g. triggering slow queries, exploiting DB indexes, exploiting sorting algorithms</a:t>
            </a:r>
            <a:endParaRPr lang="en-US" dirty="0" smtClean="0"/>
          </a:p>
          <a:p>
            <a:r>
              <a:rPr lang="en-US" dirty="0"/>
              <a:t>Note: DDOS vs. </a:t>
            </a:r>
            <a:r>
              <a:rPr lang="en-US" dirty="0" err="1" smtClean="0"/>
              <a:t>DoS</a:t>
            </a:r>
            <a:endParaRPr lang="en-US" dirty="0"/>
          </a:p>
          <a:p>
            <a:pPr lvl="1"/>
            <a:r>
              <a:rPr lang="en-US" dirty="0"/>
              <a:t>A </a:t>
            </a:r>
            <a:r>
              <a:rPr lang="en-US" dirty="0" err="1"/>
              <a:t>DoS</a:t>
            </a:r>
            <a:r>
              <a:rPr lang="en-US" dirty="0"/>
              <a:t> is not necessarily distributed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Not everything is a flood!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96100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736</TotalTime>
  <Words>781</Words>
  <Application>Microsoft Office PowerPoint</Application>
  <PresentationFormat>On-screen Show (4:3)</PresentationFormat>
  <Paragraphs>137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Consolas</vt:lpstr>
      <vt:lpstr>Franklin Gothic Book</vt:lpstr>
      <vt:lpstr>Crop</vt:lpstr>
      <vt:lpstr>Performance of Web applications</vt:lpstr>
      <vt:lpstr>The Interview Question</vt:lpstr>
      <vt:lpstr>The Interview Question (2)</vt:lpstr>
      <vt:lpstr>How the Web is Optimized Today</vt:lpstr>
      <vt:lpstr>Reducing Space</vt:lpstr>
      <vt:lpstr>Caching to Reduce Requests</vt:lpstr>
      <vt:lpstr>Other Request Reductions</vt:lpstr>
      <vt:lpstr>Performance of HTTP/2</vt:lpstr>
      <vt:lpstr>Denial of Service &amp; Web</vt:lpstr>
      <vt:lpstr>SYN Floods</vt:lpstr>
      <vt:lpstr>Slowloris</vt:lpstr>
      <vt:lpstr>Web DoS: Slowloris</vt:lpstr>
    </vt:vector>
  </TitlesOfParts>
  <Company>Rochester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Performance Engineering: Intro</dc:title>
  <dc:creator>Andy Meneely</dc:creator>
  <cp:lastModifiedBy>Andy Meneely</cp:lastModifiedBy>
  <cp:revision>263</cp:revision>
  <dcterms:created xsi:type="dcterms:W3CDTF">2017-08-28T11:43:38Z</dcterms:created>
  <dcterms:modified xsi:type="dcterms:W3CDTF">2019-04-22T18:18:22Z</dcterms:modified>
</cp:coreProperties>
</file>