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3" r:id="rId6"/>
    <p:sldId id="274" r:id="rId7"/>
    <p:sldId id="275" r:id="rId8"/>
    <p:sldId id="272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29" autoAdjust="0"/>
  </p:normalViewPr>
  <p:slideViewPr>
    <p:cSldViewPr snapToGrid="0">
      <p:cViewPr varScale="1">
        <p:scale>
          <a:sx n="130" d="100"/>
          <a:sy n="130" d="100"/>
        </p:scale>
        <p:origin x="26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kbrk/slowloris/blob/master/slowloris.p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xampp/files/XAMPP%20Windows/7.3.4/" TargetMode="External"/><Relationship Id="rId2" Type="http://schemas.openxmlformats.org/officeDocument/2006/relationships/hyperlink" Target="https://www.apachefrien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unetix.com/blog/articles/slow-http-dos-attacks-mitigate-apache-http-server/" TargetMode="External"/><Relationship Id="rId4" Type="http://schemas.openxmlformats.org/officeDocument/2006/relationships/hyperlink" Target="https://github.com/gkbrk/slowlor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of Web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Floods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TCP three-way handshake:</a:t>
            </a:r>
          </a:p>
          <a:p>
            <a:pPr lvl="1"/>
            <a:r>
              <a:rPr lang="en-US" dirty="0" smtClean="0"/>
              <a:t>Client to server: SYN</a:t>
            </a:r>
          </a:p>
          <a:p>
            <a:pPr lvl="1"/>
            <a:r>
              <a:rPr lang="en-US" dirty="0" smtClean="0"/>
              <a:t>Server to client: SYN-ACK</a:t>
            </a:r>
          </a:p>
          <a:p>
            <a:pPr lvl="1"/>
            <a:r>
              <a:rPr lang="en-US" dirty="0" smtClean="0"/>
              <a:t>Client to server: ACK</a:t>
            </a:r>
          </a:p>
          <a:p>
            <a:r>
              <a:rPr lang="en-US" dirty="0" smtClean="0"/>
              <a:t>What if an evil client sends SYN and walks away? </a:t>
            </a:r>
          </a:p>
          <a:p>
            <a:pPr lvl="1"/>
            <a:r>
              <a:rPr lang="en-US" dirty="0" smtClean="0"/>
              <a:t>… what if thousands of computers do this at once?</a:t>
            </a:r>
          </a:p>
          <a:p>
            <a:r>
              <a:rPr lang="en-US" dirty="0" smtClean="0"/>
              <a:t>Memory fills up, processor fills up, server locks up</a:t>
            </a:r>
          </a:p>
          <a:p>
            <a:r>
              <a:rPr lang="en-US" dirty="0" smtClean="0"/>
              <a:t>Countermeasures</a:t>
            </a:r>
          </a:p>
          <a:p>
            <a:pPr lvl="1"/>
            <a:r>
              <a:rPr lang="en-US" dirty="0" smtClean="0"/>
              <a:t>Shrinking default timeouts</a:t>
            </a:r>
          </a:p>
          <a:p>
            <a:pPr lvl="1"/>
            <a:r>
              <a:rPr lang="en-US" dirty="0" smtClean="0"/>
              <a:t>Looking for floods of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Slowloris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start a connection with the web server, then never finish it</a:t>
            </a:r>
          </a:p>
          <a:p>
            <a:pPr lvl="1"/>
            <a:r>
              <a:rPr lang="en-US" dirty="0" smtClean="0"/>
              <a:t>Keep sending headers every few seconds to keep the connection alive</a:t>
            </a:r>
          </a:p>
          <a:p>
            <a:pPr lvl="1"/>
            <a:r>
              <a:rPr lang="en-US" dirty="0" smtClean="0"/>
              <a:t>Once server closes the connection, start a new one</a:t>
            </a:r>
          </a:p>
          <a:p>
            <a:pPr lvl="1"/>
            <a:r>
              <a:rPr lang="en-US" dirty="0" smtClean="0"/>
              <a:t>If the server uses threads, you can overwhelm its thread pool</a:t>
            </a:r>
          </a:p>
          <a:p>
            <a:r>
              <a:rPr lang="en-US" dirty="0" smtClean="0"/>
              <a:t>Low bandwidth</a:t>
            </a:r>
          </a:p>
          <a:p>
            <a:pPr lvl="1"/>
            <a:r>
              <a:rPr lang="en-US" dirty="0" smtClean="0"/>
              <a:t>Only one Python script from one machine making periodic requests will lock up the server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en-US" dirty="0" err="1" smtClean="0"/>
              <a:t>DoS</a:t>
            </a:r>
            <a:endParaRPr lang="en-US" dirty="0" smtClean="0"/>
          </a:p>
          <a:p>
            <a:r>
              <a:rPr lang="en-US" dirty="0" smtClean="0"/>
              <a:t>Easy to fix with proper configuration, but </a:t>
            </a:r>
          </a:p>
          <a:p>
            <a:r>
              <a:rPr lang="en-US" dirty="0" smtClean="0"/>
              <a:t>See code: </a:t>
            </a:r>
            <a:r>
              <a:rPr lang="en-US" dirty="0">
                <a:hlinkClick r:id="rId2"/>
              </a:rPr>
              <a:t>https://github.com/gkbrk/slowloris/blob/master/slowloris.py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DoS</a:t>
            </a:r>
            <a:r>
              <a:rPr lang="en-US" dirty="0" smtClean="0"/>
              <a:t>: </a:t>
            </a:r>
            <a:r>
              <a:rPr lang="en-US" dirty="0" err="1" smtClean="0"/>
              <a:t>Slowloris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Download a portable version of XAMPP. </a:t>
            </a:r>
            <a:r>
              <a:rPr lang="en-US" dirty="0">
                <a:hlinkClick r:id="rId2"/>
              </a:rPr>
              <a:t>https://www.apachefriends.org/</a:t>
            </a:r>
            <a:endParaRPr lang="en-US" dirty="0" smtClean="0"/>
          </a:p>
          <a:p>
            <a:pPr lvl="1"/>
            <a:r>
              <a:rPr lang="en-US" dirty="0" smtClean="0"/>
              <a:t>Get the “zip” version” so you don’t have to install it</a:t>
            </a:r>
            <a:br>
              <a:rPr lang="en-US" dirty="0" smtClean="0"/>
            </a:br>
            <a:r>
              <a:rPr lang="en-US" dirty="0">
                <a:hlinkClick r:id="rId3"/>
              </a:rPr>
              <a:t>https://sourceforge.net/projects/xampp/files/XAMPP%20Windows/7.3.4/</a:t>
            </a:r>
            <a:endParaRPr lang="en-US" dirty="0" smtClean="0"/>
          </a:p>
          <a:p>
            <a:pPr lvl="1"/>
            <a:r>
              <a:rPr lang="en-US" dirty="0" smtClean="0"/>
              <a:t>Unzip it and run setup-xampp.bat </a:t>
            </a:r>
          </a:p>
          <a:p>
            <a:pPr lvl="1"/>
            <a:r>
              <a:rPr lang="en-US" dirty="0" smtClean="0"/>
              <a:t>(Should be no need to run as admin)</a:t>
            </a:r>
          </a:p>
          <a:p>
            <a:r>
              <a:rPr lang="en-US" dirty="0" smtClean="0"/>
              <a:t>Get a </a:t>
            </a:r>
            <a:r>
              <a:rPr lang="en-US" dirty="0" err="1" smtClean="0"/>
              <a:t>slowloris</a:t>
            </a:r>
            <a:r>
              <a:rPr lang="en-US" dirty="0" smtClean="0"/>
              <a:t> exploit: </a:t>
            </a:r>
            <a:r>
              <a:rPr lang="en-US" dirty="0">
                <a:hlinkClick r:id="rId4"/>
              </a:rPr>
              <a:t>https://github.com/gkbrk/slowloris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You can install via pip, or just copy-paste the Python script</a:t>
            </a:r>
          </a:p>
          <a:p>
            <a:r>
              <a:rPr lang="en-US" dirty="0" smtClean="0"/>
              <a:t>Now research </a:t>
            </a:r>
            <a:r>
              <a:rPr lang="en-US" i="1" dirty="0" smtClean="0"/>
              <a:t>and attempt </a:t>
            </a:r>
            <a:r>
              <a:rPr lang="en-US" dirty="0" smtClean="0"/>
              <a:t>the following fixes to </a:t>
            </a:r>
            <a:r>
              <a:rPr lang="en-US" dirty="0" err="1" smtClean="0"/>
              <a:t>slowloris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mod_reqtimeout</a:t>
            </a:r>
            <a:r>
              <a:rPr lang="en-US" dirty="0" smtClean="0"/>
              <a:t>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www.acunetix.com/blog/articles/slow-http-dos-attacks-mitigate-apache-http-server/</a:t>
            </a:r>
            <a:endParaRPr lang="en-US" dirty="0" smtClean="0"/>
          </a:p>
          <a:p>
            <a:pPr lvl="1"/>
            <a:r>
              <a:rPr lang="en-US" dirty="0" smtClean="0"/>
              <a:t>Using another technique from your research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5736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happens when I click on a link in a browser?</a:t>
            </a:r>
          </a:p>
          <a:p>
            <a:r>
              <a:rPr lang="en-US" dirty="0" smtClean="0"/>
              <a:t>Browser formulates an HTTP Request: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GET /hello.htm HTTP/1.1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User-Agent: Mozilla/4.0 (compatible; MSIE5.01; Windows NT)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Host: www.rit.edu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Accept-Language: </a:t>
            </a:r>
            <a:r>
              <a:rPr lang="en-US" sz="1200" dirty="0" err="1">
                <a:latin typeface="Consolas" panose="020B0609020204030204" pitchFamily="49" charset="0"/>
              </a:rPr>
              <a:t>en</a:t>
            </a:r>
            <a:r>
              <a:rPr lang="en-US" sz="1200" dirty="0">
                <a:latin typeface="Consolas" panose="020B0609020204030204" pitchFamily="49" charset="0"/>
              </a:rPr>
              <a:t>-us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Accept-Encoding: </a:t>
            </a:r>
            <a:r>
              <a:rPr lang="en-US" sz="1200" dirty="0" err="1">
                <a:latin typeface="Consolas" panose="020B0609020204030204" pitchFamily="49" charset="0"/>
              </a:rPr>
              <a:t>gzip</a:t>
            </a:r>
            <a:r>
              <a:rPr lang="en-US" sz="1200" dirty="0">
                <a:latin typeface="Consolas" panose="020B0609020204030204" pitchFamily="49" charset="0"/>
              </a:rPr>
              <a:t>, deflate</a:t>
            </a:r>
          </a:p>
          <a:p>
            <a:pPr marL="530352" lvl="1" indent="0">
              <a:buNone/>
            </a:pPr>
            <a:r>
              <a:rPr lang="en-US" sz="1200" dirty="0">
                <a:latin typeface="Consolas" panose="020B0609020204030204" pitchFamily="49" charset="0"/>
              </a:rPr>
              <a:t>Connection: </a:t>
            </a:r>
            <a:r>
              <a:rPr lang="en-US" sz="1200" dirty="0" smtClean="0">
                <a:latin typeface="Consolas" panose="020B0609020204030204" pitchFamily="49" charset="0"/>
              </a:rPr>
              <a:t>Keep-Alive</a:t>
            </a:r>
          </a:p>
          <a:p>
            <a:r>
              <a:rPr lang="en-US" dirty="0" smtClean="0"/>
              <a:t>Browser packs up the HTTP Request and determines where to send it</a:t>
            </a:r>
          </a:p>
          <a:p>
            <a:pPr lvl="1"/>
            <a:r>
              <a:rPr lang="en-US" dirty="0" smtClean="0"/>
              <a:t>First looks up the host name via DNS to get the IP address</a:t>
            </a:r>
          </a:p>
          <a:p>
            <a:pPr lvl="1"/>
            <a:r>
              <a:rPr lang="en-US" dirty="0" smtClean="0"/>
              <a:t>Breaks the HTTP </a:t>
            </a:r>
            <a:r>
              <a:rPr lang="en-US" dirty="0" err="1" smtClean="0"/>
              <a:t>Req</a:t>
            </a:r>
            <a:r>
              <a:rPr lang="en-US" dirty="0" smtClean="0"/>
              <a:t> string into packets</a:t>
            </a:r>
          </a:p>
          <a:p>
            <a:r>
              <a:rPr lang="en-US" dirty="0" smtClean="0"/>
              <a:t>Browser sends packets over the TCP protocol to the host</a:t>
            </a:r>
          </a:p>
          <a:p>
            <a:r>
              <a:rPr lang="en-US" dirty="0"/>
              <a:t>The host computer has a program called a Web Server </a:t>
            </a:r>
            <a:r>
              <a:rPr lang="en-US" dirty="0" smtClean="0"/>
              <a:t>running constantly that’s </a:t>
            </a:r>
            <a:r>
              <a:rPr lang="en-US" dirty="0"/>
              <a:t>listening for </a:t>
            </a:r>
            <a:r>
              <a:rPr lang="en-US" dirty="0" smtClean="0"/>
              <a:t>packets</a:t>
            </a:r>
          </a:p>
          <a:p>
            <a:pPr lvl="1"/>
            <a:r>
              <a:rPr lang="en-US" dirty="0" smtClean="0"/>
              <a:t>e.g. Apache HTTPD, </a:t>
            </a:r>
            <a:r>
              <a:rPr lang="en-US" dirty="0" err="1" smtClean="0"/>
              <a:t>nginx</a:t>
            </a:r>
            <a:endParaRPr lang="en-US" dirty="0" smtClean="0"/>
          </a:p>
          <a:p>
            <a:pPr lvl="1"/>
            <a:r>
              <a:rPr lang="en-US" dirty="0" smtClean="0"/>
              <a:t>Listens on various </a:t>
            </a:r>
            <a:r>
              <a:rPr lang="en-US" dirty="0"/>
              <a:t>ports, usually 80 and 443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2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Question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4"/>
            <a:ext cx="7464951" cy="50186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Server receives the packets</a:t>
            </a:r>
          </a:p>
          <a:p>
            <a:pPr lvl="1"/>
            <a:r>
              <a:rPr lang="en-US" dirty="0" smtClean="0"/>
              <a:t>Only once the all packets are received </a:t>
            </a:r>
            <a:br>
              <a:rPr lang="en-US" dirty="0" smtClean="0"/>
            </a:br>
            <a:r>
              <a:rPr lang="en-US" dirty="0" smtClean="0"/>
              <a:t>(TCP is lossless after all)</a:t>
            </a:r>
          </a:p>
          <a:p>
            <a:pPr lvl="1"/>
            <a:r>
              <a:rPr lang="en-US" dirty="0" smtClean="0"/>
              <a:t> HTTP request string is re-assembled, and parsed</a:t>
            </a:r>
          </a:p>
          <a:p>
            <a:r>
              <a:rPr lang="en-US" dirty="0" smtClean="0"/>
              <a:t>Server will route the request and send back a response</a:t>
            </a:r>
          </a:p>
          <a:p>
            <a:pPr lvl="1"/>
            <a:r>
              <a:rPr lang="en-US" dirty="0" smtClean="0"/>
              <a:t>Routes to static </a:t>
            </a:r>
            <a:r>
              <a:rPr lang="en-US" dirty="0"/>
              <a:t>files or to a dynamic web application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HTTP Response will have headers, a body of typically HTML</a:t>
            </a:r>
          </a:p>
          <a:p>
            <a:r>
              <a:rPr lang="en-US" dirty="0" smtClean="0"/>
              <a:t>Browser receives the HTTP Response, and then parses it</a:t>
            </a:r>
          </a:p>
          <a:p>
            <a:pPr lvl="1"/>
            <a:r>
              <a:rPr lang="en-US" dirty="0" smtClean="0"/>
              <a:t>As it parses, it finds more HTTP requests to make! </a:t>
            </a:r>
            <a:br>
              <a:rPr lang="en-US" dirty="0" smtClean="0"/>
            </a:br>
            <a:r>
              <a:rPr lang="en-US" sz="1700" dirty="0" smtClean="0"/>
              <a:t>e.g. CSS, JS, images, fonts, </a:t>
            </a:r>
            <a:r>
              <a:rPr lang="en-US" sz="1700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Makes those requests while painting what it has thus far</a:t>
            </a:r>
          </a:p>
          <a:p>
            <a:pPr lvl="1"/>
            <a:r>
              <a:rPr lang="en-US" dirty="0" smtClean="0"/>
              <a:t>Executes any JS as directed</a:t>
            </a:r>
          </a:p>
          <a:p>
            <a:r>
              <a:rPr lang="en-US" dirty="0" smtClean="0"/>
              <a:t>Server receives requests for those assets and sends them back</a:t>
            </a:r>
          </a:p>
          <a:p>
            <a:pPr lvl="1"/>
            <a:r>
              <a:rPr lang="en-US" dirty="0" smtClean="0"/>
              <a:t>HTTP is “stateless”, meaning the second set of HTTP requests are not “aware” that they were part of the original request</a:t>
            </a:r>
          </a:p>
          <a:p>
            <a:pPr lvl="1"/>
            <a:r>
              <a:rPr lang="en-US" dirty="0" smtClean="0"/>
              <a:t>It’s up to the application to maintain state (e.g. logins)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Web is Optimized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space</a:t>
            </a:r>
          </a:p>
          <a:p>
            <a:r>
              <a:rPr lang="en-US" dirty="0" smtClean="0"/>
              <a:t>Reducing requests: Caching</a:t>
            </a:r>
          </a:p>
          <a:p>
            <a:r>
              <a:rPr lang="en-US" dirty="0" smtClean="0"/>
              <a:t>Reducing </a:t>
            </a:r>
            <a:r>
              <a:rPr lang="en-US" dirty="0"/>
              <a:t>requests: </a:t>
            </a:r>
            <a:r>
              <a:rPr lang="en-US" dirty="0" smtClean="0"/>
              <a:t>Avoiding page refreshes</a:t>
            </a:r>
          </a:p>
          <a:p>
            <a:r>
              <a:rPr lang="en-US" dirty="0" smtClean="0"/>
              <a:t>HTTP/2</a:t>
            </a:r>
          </a:p>
          <a:p>
            <a:r>
              <a:rPr lang="en-US" dirty="0" smtClean="0"/>
              <a:t>(many more but that’s enough for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minification</a:t>
            </a:r>
            <a:r>
              <a:rPr lang="en-US" dirty="0" smtClean="0"/>
              <a:t> and asset packing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WebPack</a:t>
            </a:r>
            <a:r>
              <a:rPr lang="en-US" dirty="0" smtClean="0"/>
              <a:t>, Grunt/Gulp, </a:t>
            </a:r>
            <a:r>
              <a:rPr lang="en-US" dirty="0" err="1" smtClean="0"/>
              <a:t>Uglifier</a:t>
            </a:r>
            <a:r>
              <a:rPr lang="en-US" dirty="0" smtClean="0"/>
              <a:t>, many others</a:t>
            </a:r>
          </a:p>
          <a:p>
            <a:pPr lvl="1"/>
            <a:r>
              <a:rPr lang="en-US" dirty="0" smtClean="0"/>
              <a:t>Converts human-readable code into compressed code</a:t>
            </a:r>
          </a:p>
          <a:p>
            <a:r>
              <a:rPr lang="en-US" dirty="0" smtClean="0"/>
              <a:t>HTTP request/response compression via </a:t>
            </a:r>
            <a:r>
              <a:rPr lang="en-US" dirty="0" err="1" smtClean="0"/>
              <a:t>gzip</a:t>
            </a:r>
            <a:r>
              <a:rPr lang="en-US" dirty="0" smtClean="0"/>
              <a:t> is typical</a:t>
            </a:r>
            <a:endParaRPr lang="en-US" dirty="0"/>
          </a:p>
          <a:p>
            <a:r>
              <a:rPr lang="en-US" dirty="0" smtClean="0"/>
              <a:t>Image compression</a:t>
            </a:r>
          </a:p>
          <a:p>
            <a:pPr lvl="1"/>
            <a:r>
              <a:rPr lang="en-US" dirty="0" smtClean="0"/>
              <a:t>Usage of SVG vs. PNG vs. JPG</a:t>
            </a:r>
          </a:p>
          <a:p>
            <a:pPr lvl="2"/>
            <a:r>
              <a:rPr lang="en-US" dirty="0" smtClean="0"/>
              <a:t>SVG can be smaller, but is a logical series of instructions – so it </a:t>
            </a:r>
            <a:r>
              <a:rPr lang="en-US" i="1" dirty="0" smtClean="0"/>
              <a:t>could</a:t>
            </a:r>
            <a:r>
              <a:rPr lang="en-US" dirty="0" smtClean="0"/>
              <a:t> be slow, </a:t>
            </a:r>
            <a:r>
              <a:rPr lang="en-US" i="1" dirty="0" smtClean="0"/>
              <a:t>could</a:t>
            </a:r>
            <a:r>
              <a:rPr lang="en-US" dirty="0" smtClean="0"/>
              <a:t> be fast</a:t>
            </a:r>
          </a:p>
          <a:p>
            <a:pPr lvl="2"/>
            <a:r>
              <a:rPr lang="en-US" dirty="0" smtClean="0"/>
              <a:t>PNG is lossless raster, but potentially large</a:t>
            </a:r>
          </a:p>
          <a:p>
            <a:pPr lvl="2"/>
            <a:r>
              <a:rPr lang="en-US" dirty="0" smtClean="0"/>
              <a:t>JPG is </a:t>
            </a:r>
            <a:r>
              <a:rPr lang="en-US" dirty="0" err="1" smtClean="0"/>
              <a:t>lossy</a:t>
            </a:r>
            <a:r>
              <a:rPr lang="en-US" dirty="0"/>
              <a:t> </a:t>
            </a:r>
            <a:r>
              <a:rPr lang="en-US" dirty="0" smtClean="0"/>
              <a:t>raster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Caching to Reduce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Cache all assets. If you got the CSS file before, why request it again? Work from the cached version</a:t>
            </a:r>
          </a:p>
          <a:p>
            <a:r>
              <a:rPr lang="en-US" dirty="0" smtClean="0"/>
              <a:t>Caching can be done at the browser, server, or Content Delivery Network level.</a:t>
            </a:r>
          </a:p>
          <a:p>
            <a:r>
              <a:rPr lang="en-US" dirty="0" smtClean="0"/>
              <a:t>HTTP headers can define periods of time for caching</a:t>
            </a:r>
          </a:p>
          <a:p>
            <a:r>
              <a:rPr lang="en-US" dirty="0" smtClean="0"/>
              <a:t>Fingerprinting</a:t>
            </a:r>
            <a:endParaRPr lang="en-US" dirty="0"/>
          </a:p>
          <a:p>
            <a:pPr lvl="1"/>
            <a:r>
              <a:rPr lang="en-US" dirty="0"/>
              <a:t>“Busting the cache” is a problem. Browsers often hold onto cached assets EVEN on a “clean refresh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CDNs don’t know when to update a file either</a:t>
            </a:r>
          </a:p>
          <a:p>
            <a:pPr lvl="1"/>
            <a:r>
              <a:rPr lang="en-US" dirty="0"/>
              <a:t>Instead, the name of a file has its SHA-256 signature appended to the name</a:t>
            </a:r>
          </a:p>
          <a:p>
            <a:pPr lvl="1"/>
            <a:r>
              <a:rPr lang="en-US" dirty="0"/>
              <a:t>That way if the content changes, the filename changes!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5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Request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asynchronous features</a:t>
            </a:r>
          </a:p>
          <a:p>
            <a:pPr lvl="1"/>
            <a:r>
              <a:rPr lang="en-US" dirty="0" smtClean="0"/>
              <a:t>AJAX requests: using </a:t>
            </a:r>
            <a:r>
              <a:rPr lang="en-US" dirty="0" err="1" smtClean="0"/>
              <a:t>XmlHttpRequest</a:t>
            </a:r>
            <a:endParaRPr lang="en-US" dirty="0" smtClean="0"/>
          </a:p>
          <a:p>
            <a:pPr lvl="1"/>
            <a:r>
              <a:rPr lang="en-US" dirty="0" err="1" smtClean="0"/>
              <a:t>WebSockets</a:t>
            </a:r>
            <a:r>
              <a:rPr lang="en-US" dirty="0" smtClean="0"/>
              <a:t>: bidirectional, real-time access to a server</a:t>
            </a:r>
          </a:p>
          <a:p>
            <a:pPr lvl="1"/>
            <a:endParaRPr lang="en-US" dirty="0"/>
          </a:p>
          <a:p>
            <a:r>
              <a:rPr lang="en-US" dirty="0"/>
              <a:t>Single Page Applications</a:t>
            </a:r>
          </a:p>
          <a:p>
            <a:pPr lvl="1"/>
            <a:r>
              <a:rPr lang="en-US" dirty="0"/>
              <a:t>Don’t </a:t>
            </a:r>
            <a:r>
              <a:rPr lang="en-US" dirty="0" smtClean="0"/>
              <a:t>treat </a:t>
            </a:r>
            <a:r>
              <a:rPr lang="en-US" dirty="0"/>
              <a:t>a website like a series of “pages”</a:t>
            </a:r>
          </a:p>
          <a:p>
            <a:pPr lvl="1"/>
            <a:r>
              <a:rPr lang="en-US" dirty="0"/>
              <a:t>Treat it like a desktop application</a:t>
            </a:r>
          </a:p>
          <a:p>
            <a:pPr lvl="1"/>
            <a:r>
              <a:rPr lang="en-US" dirty="0"/>
              <a:t>Highly interactive </a:t>
            </a:r>
            <a:r>
              <a:rPr lang="en-US" dirty="0" smtClean="0"/>
              <a:t>sites that progressively change without user interruption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HTTP/2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4"/>
            <a:ext cx="7714333" cy="46910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world has been using HTTP 1.1 for a long time, and HTTP/2 has been (slowly) rolling out</a:t>
            </a:r>
          </a:p>
          <a:p>
            <a:r>
              <a:rPr lang="en-US" dirty="0" smtClean="0"/>
              <a:t>Binary format instead of textual format</a:t>
            </a:r>
          </a:p>
          <a:p>
            <a:pPr lvl="1"/>
            <a:r>
              <a:rPr lang="en-US" dirty="0" smtClean="0"/>
              <a:t>More compact storage</a:t>
            </a:r>
          </a:p>
          <a:p>
            <a:pPr lvl="1"/>
            <a:r>
              <a:rPr lang="en-US" dirty="0" smtClean="0"/>
              <a:t>Fewer packets to go over TCP</a:t>
            </a:r>
          </a:p>
          <a:p>
            <a:r>
              <a:rPr lang="en-US" dirty="0" smtClean="0"/>
              <a:t>Response Multiplexing</a:t>
            </a:r>
          </a:p>
          <a:p>
            <a:pPr lvl="1"/>
            <a:r>
              <a:rPr lang="en-US" dirty="0" smtClean="0"/>
              <a:t>One request can lead to many responses over a constant stream</a:t>
            </a:r>
          </a:p>
          <a:p>
            <a:pPr lvl="1"/>
            <a:r>
              <a:rPr lang="en-US" dirty="0" smtClean="0"/>
              <a:t>No need to concatenate all resources into a single bundle</a:t>
            </a:r>
          </a:p>
          <a:p>
            <a:r>
              <a:rPr lang="en-US" dirty="0" smtClean="0"/>
              <a:t>Server pushes</a:t>
            </a:r>
          </a:p>
          <a:p>
            <a:pPr lvl="1"/>
            <a:r>
              <a:rPr lang="en-US" dirty="0" smtClean="0"/>
              <a:t>HTTP/2 enables embedding resources into a single push without doing it yourself</a:t>
            </a:r>
          </a:p>
          <a:p>
            <a:r>
              <a:rPr lang="en-US" dirty="0" smtClean="0"/>
              <a:t>Early Hints</a:t>
            </a:r>
          </a:p>
          <a:p>
            <a:pPr lvl="1"/>
            <a:r>
              <a:rPr lang="en-US" dirty="0" smtClean="0"/>
              <a:t>Instead of waiting for the browser to parse the big response, the server can send back a quick, small “hint” that new resources need to be downloaded.</a:t>
            </a:r>
          </a:p>
          <a:p>
            <a:pPr lvl="1"/>
            <a:r>
              <a:rPr lang="en-US" dirty="0" smtClean="0"/>
              <a:t>Good for third-party integrations (e.g. ads)</a:t>
            </a:r>
          </a:p>
          <a:p>
            <a:r>
              <a:rPr lang="en-US" dirty="0" smtClean="0"/>
              <a:t>Domain </a:t>
            </a:r>
            <a:r>
              <a:rPr lang="en-US" dirty="0" err="1" smtClean="0"/>
              <a:t>sharding</a:t>
            </a:r>
            <a:endParaRPr lang="en-US" dirty="0" smtClean="0"/>
          </a:p>
          <a:p>
            <a:pPr lvl="1"/>
            <a:r>
              <a:rPr lang="en-US" dirty="0" smtClean="0"/>
              <a:t>Allow for putting resources on separate servers under the same host</a:t>
            </a:r>
          </a:p>
          <a:p>
            <a:pPr lvl="1"/>
            <a:r>
              <a:rPr lang="en-US" dirty="0" smtClean="0"/>
              <a:t>In HTTP 1.1, you’d put your resources on different subdomains </a:t>
            </a:r>
            <a:br>
              <a:rPr lang="en-US" dirty="0" smtClean="0"/>
            </a:br>
            <a:r>
              <a:rPr lang="en-US" dirty="0" smtClean="0"/>
              <a:t>e.g. “assets.company.com” or “images.company.com”.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7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&amp;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5296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denial of service vulnerability is </a:t>
            </a:r>
            <a:r>
              <a:rPr lang="en-US" i="1" dirty="0" smtClean="0"/>
              <a:t>any</a:t>
            </a:r>
            <a:r>
              <a:rPr lang="en-US" dirty="0" smtClean="0"/>
              <a:t> reproducible performance degradation that compromises the availability of the system</a:t>
            </a:r>
          </a:p>
          <a:p>
            <a:pPr marL="530352" lvl="1" indent="0">
              <a:buNone/>
            </a:pPr>
            <a:r>
              <a:rPr lang="en-US" dirty="0" smtClean="0"/>
              <a:t> </a:t>
            </a:r>
            <a:r>
              <a:rPr lang="en-US" sz="1700" dirty="0" smtClean="0"/>
              <a:t>e.g. resource exhaustion, deadlocks, infinite loops</a:t>
            </a:r>
          </a:p>
          <a:p>
            <a:r>
              <a:rPr lang="en-US" dirty="0" err="1" smtClean="0"/>
              <a:t>DoS</a:t>
            </a:r>
            <a:r>
              <a:rPr lang="en-US" dirty="0" smtClean="0"/>
              <a:t> attacks for the web</a:t>
            </a:r>
          </a:p>
          <a:p>
            <a:pPr lvl="1"/>
            <a:r>
              <a:rPr lang="en-US" dirty="0" smtClean="0"/>
              <a:t>Overwhelm TCP networking protocols </a:t>
            </a:r>
            <a:br>
              <a:rPr lang="en-US" dirty="0" smtClean="0"/>
            </a:br>
            <a:r>
              <a:rPr lang="en-US" sz="1700" dirty="0" smtClean="0"/>
              <a:t>e.g. SYN-flood</a:t>
            </a:r>
            <a:endParaRPr lang="en-US" dirty="0" smtClean="0"/>
          </a:p>
          <a:p>
            <a:pPr lvl="1"/>
            <a:r>
              <a:rPr lang="en-US" dirty="0"/>
              <a:t>Overwhelm </a:t>
            </a:r>
            <a:r>
              <a:rPr lang="en-US" dirty="0" smtClean="0"/>
              <a:t>HTTP networking protocols </a:t>
            </a:r>
            <a:br>
              <a:rPr lang="en-US" dirty="0" smtClean="0"/>
            </a:br>
            <a:r>
              <a:rPr lang="en-US" sz="1700" dirty="0" smtClean="0"/>
              <a:t>e.g. </a:t>
            </a:r>
            <a:r>
              <a:rPr lang="en-US" sz="1700" dirty="0" err="1" smtClean="0"/>
              <a:t>Slowloris</a:t>
            </a:r>
            <a:endParaRPr lang="en-US" dirty="0" smtClean="0"/>
          </a:p>
          <a:p>
            <a:pPr lvl="1"/>
            <a:r>
              <a:rPr lang="en-US" dirty="0" smtClean="0"/>
              <a:t>Overwhelm RAM and HDD </a:t>
            </a:r>
            <a:br>
              <a:rPr lang="en-US" dirty="0" smtClean="0"/>
            </a:br>
            <a:r>
              <a:rPr lang="en-US" sz="1700" dirty="0" smtClean="0"/>
              <a:t>e.g. Compression Bombs – see SWEN-331</a:t>
            </a:r>
          </a:p>
          <a:p>
            <a:pPr lvl="1"/>
            <a:r>
              <a:rPr lang="en-US" dirty="0" smtClean="0"/>
              <a:t>Overwhelm DBMS </a:t>
            </a:r>
            <a:br>
              <a:rPr lang="en-US" dirty="0" smtClean="0"/>
            </a:br>
            <a:r>
              <a:rPr lang="en-US" sz="1700" dirty="0" smtClean="0"/>
              <a:t>e.g. triggering slow queries, exploiting DB indexes, exploiting sorting algorithms</a:t>
            </a:r>
            <a:endParaRPr lang="en-US" dirty="0" smtClean="0"/>
          </a:p>
          <a:p>
            <a:r>
              <a:rPr lang="en-US" dirty="0"/>
              <a:t>Note: DDOS vs. </a:t>
            </a:r>
            <a:r>
              <a:rPr lang="en-US" dirty="0" err="1" smtClean="0"/>
              <a:t>DoS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DoS</a:t>
            </a:r>
            <a:r>
              <a:rPr lang="en-US" dirty="0"/>
              <a:t> is not necessarily distributed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Not everything is a flood!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10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736</TotalTime>
  <Words>781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Franklin Gothic Book</vt:lpstr>
      <vt:lpstr>Crop</vt:lpstr>
      <vt:lpstr>Performance of Web applications</vt:lpstr>
      <vt:lpstr>The Interview Question</vt:lpstr>
      <vt:lpstr>The Interview Question (2)</vt:lpstr>
      <vt:lpstr>How the Web is Optimized Today</vt:lpstr>
      <vt:lpstr>Reducing Space</vt:lpstr>
      <vt:lpstr>Caching to Reduce Requests</vt:lpstr>
      <vt:lpstr>Other Request Reductions</vt:lpstr>
      <vt:lpstr>Performance of HTTP/2</vt:lpstr>
      <vt:lpstr>Denial of Service &amp; Web</vt:lpstr>
      <vt:lpstr>SYN Floods</vt:lpstr>
      <vt:lpstr>Slowloris</vt:lpstr>
      <vt:lpstr>Web DoS: Slowloris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263</cp:revision>
  <dcterms:created xsi:type="dcterms:W3CDTF">2017-08-28T11:43:38Z</dcterms:created>
  <dcterms:modified xsi:type="dcterms:W3CDTF">2019-04-22T18:18:22Z</dcterms:modified>
</cp:coreProperties>
</file>